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0" r:id="rId3"/>
    <p:sldId id="293" r:id="rId4"/>
    <p:sldId id="258" r:id="rId5"/>
    <p:sldId id="283" r:id="rId6"/>
    <p:sldId id="261" r:id="rId7"/>
    <p:sldId id="262" r:id="rId8"/>
    <p:sldId id="284" r:id="rId9"/>
    <p:sldId id="277" r:id="rId10"/>
    <p:sldId id="264" r:id="rId11"/>
    <p:sldId id="265" r:id="rId12"/>
    <p:sldId id="273" r:id="rId13"/>
    <p:sldId id="274" r:id="rId14"/>
    <p:sldId id="275" r:id="rId15"/>
    <p:sldId id="292" r:id="rId16"/>
    <p:sldId id="266" r:id="rId17"/>
    <p:sldId id="267" r:id="rId18"/>
    <p:sldId id="268" r:id="rId19"/>
    <p:sldId id="269" r:id="rId20"/>
    <p:sldId id="285" r:id="rId21"/>
    <p:sldId id="270" r:id="rId22"/>
    <p:sldId id="276" r:id="rId23"/>
    <p:sldId id="294" r:id="rId24"/>
    <p:sldId id="287" r:id="rId25"/>
    <p:sldId id="263" r:id="rId26"/>
    <p:sldId id="288" r:id="rId27"/>
    <p:sldId id="290" r:id="rId28"/>
    <p:sldId id="289" r:id="rId29"/>
    <p:sldId id="291" r:id="rId30"/>
    <p:sldId id="279" r:id="rId31"/>
    <p:sldId id="259" r:id="rId32"/>
    <p:sldId id="295" r:id="rId33"/>
    <p:sldId id="296" r:id="rId34"/>
    <p:sldId id="297" r:id="rId35"/>
    <p:sldId id="298" r:id="rId36"/>
    <p:sldId id="299" r:id="rId37"/>
    <p:sldId id="278" r:id="rId38"/>
    <p:sldId id="280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9152" autoAdjust="0"/>
    <p:restoredTop sz="94684" autoAdjust="0"/>
  </p:normalViewPr>
  <p:slideViewPr>
    <p:cSldViewPr>
      <p:cViewPr>
        <p:scale>
          <a:sx n="89" d="100"/>
          <a:sy n="89" d="100"/>
        </p:scale>
        <p:origin x="-199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3BFF9-3501-4422-BCD4-F9197ACEA263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353A91-A4C2-4B03-883A-EE4339E28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9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001A92-A92E-4884-9AF2-34350A5772EF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FDDA5F-74BE-4FF1-9422-E080E3F06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4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5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9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3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43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92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73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40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8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52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27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85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26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6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1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DA5F-74BE-4FF1-9422-E080E3F068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FB45085-CA9F-48F2-B6EE-675AC1A7EC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37566B2-CE5A-417F-ACF5-DEA92DC2DD9E}" type="datetimeFigureOut">
              <a:rPr lang="en-US" smtClean="0"/>
              <a:pPr/>
              <a:t>8/31/2018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743200"/>
            <a:ext cx="5029200" cy="1752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Effective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De-escalation: </a:t>
            </a:r>
            <a:r>
              <a:rPr lang="en-US" sz="3100" dirty="0" smtClean="0">
                <a:solidFill>
                  <a:schemeClr val="accent6"/>
                </a:solidFill>
              </a:rPr>
              <a:t>Behavior Management Techniques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657600"/>
            <a:ext cx="4099560" cy="2514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 Calm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Be Confident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Cool</a:t>
            </a:r>
          </a:p>
          <a:p>
            <a:pPr algn="r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Stephen Goins, M.A., QMHP</a:t>
            </a:r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Director of Transitional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Progarms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2493269" cy="9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0"/>
    </mc:Choice>
    <mc:Fallback xmlns="">
      <p:transition spd="slow" advTm="30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Listening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Three Main Listening Skills: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Attending: 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Giving your physical (and mental)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ttention to another person.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Following: 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Making sure you are engaged by using eye contact.  Use un-intrusive gestures (such as nodding of your head, saying okay or asking infrequent questions.)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Reflecting: 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Paraphrasing and reflecting, using the feelings of the other person (Empathy).</a:t>
            </a:r>
          </a:p>
          <a:p>
            <a:pPr lvl="1"/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342900" lvl="1">
              <a:buClr>
                <a:schemeClr val="accent1"/>
              </a:buClr>
            </a:pPr>
            <a:r>
              <a:rPr lang="en-US" sz="2200" dirty="0" smtClean="0">
                <a:solidFill>
                  <a:schemeClr val="tx2"/>
                </a:solidFill>
                <a:latin typeface="+mn-lt"/>
              </a:rPr>
              <a:t>Listen when you are “listening.”</a:t>
            </a:r>
          </a:p>
          <a:p>
            <a:pPr marL="623888" lvl="2">
              <a:buClr>
                <a:schemeClr val="accent2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No other activities when listening.</a:t>
            </a:r>
          </a:p>
          <a:p>
            <a:pPr marL="623888" lvl="2">
              <a:buClr>
                <a:schemeClr val="accent2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Multi-tasking is not good when you are listening.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7"/>
    </mc:Choice>
    <mc:Fallback xmlns="">
      <p:transition spd="slow" advTm="2900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0000" cy="1143000"/>
          </a:xfrm>
        </p:spPr>
        <p:txBody>
          <a:bodyPr/>
          <a:lstStyle/>
          <a:p>
            <a:r>
              <a:rPr lang="en-US" sz="4400" dirty="0" smtClean="0"/>
              <a:t>Be an Empathetic Listener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4" y="1420541"/>
            <a:ext cx="4735286" cy="17253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Do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NOT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be judgmental.</a:t>
            </a:r>
          </a:p>
          <a:p>
            <a:pPr marL="114300" indent="0">
              <a:buNone/>
            </a:pPr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Do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NOT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ignore the person or pretend to be paying attention.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r="10460" b="15774"/>
          <a:stretch/>
        </p:blipFill>
        <p:spPr bwMode="auto">
          <a:xfrm>
            <a:off x="337456" y="1295400"/>
            <a:ext cx="3233057" cy="185048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456" y="3352800"/>
            <a:ext cx="79683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Listen to what the person is really saying: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Re-state the message.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Clarify the message.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Repeat the message.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Be empathetic!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Validate – “I understand why…” </a:t>
            </a:r>
          </a:p>
          <a:p>
            <a:pPr>
              <a:buNone/>
            </a:pPr>
            <a:endParaRPr lang="en-US" sz="2200" b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Goal: </a:t>
            </a:r>
            <a:r>
              <a:rPr lang="en-US" sz="2200" b="1" dirty="0">
                <a:solidFill>
                  <a:schemeClr val="tx2"/>
                </a:solidFill>
              </a:rPr>
              <a:t>to establish rapport with the other person.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0"/>
    </mc:Choice>
    <mc:Fallback xmlns="">
      <p:transition spd="slow" advTm="1926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chutte\Desktop\voice.jpg.824x0_q71_crop-sca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22"/>
          <a:stretch/>
        </p:blipFill>
        <p:spPr bwMode="auto">
          <a:xfrm>
            <a:off x="462579" y="1219200"/>
            <a:ext cx="398032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410200" cy="1143000"/>
          </a:xfrm>
        </p:spPr>
        <p:txBody>
          <a:bodyPr/>
          <a:lstStyle/>
          <a:p>
            <a:r>
              <a:rPr lang="en-US" sz="4400" dirty="0" smtClean="0"/>
              <a:t>Use of Your Voice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3810000" cy="380685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n-lt"/>
              </a:rPr>
              <a:t>Tone</a:t>
            </a:r>
          </a:p>
          <a:p>
            <a:endParaRPr lang="en-US" sz="2800" dirty="0">
              <a:solidFill>
                <a:schemeClr val="tx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+mn-lt"/>
              </a:rPr>
              <a:t>Volume</a:t>
            </a:r>
          </a:p>
          <a:p>
            <a:endParaRPr lang="en-US" sz="2800" dirty="0">
              <a:solidFill>
                <a:schemeClr val="tx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+mn-lt"/>
              </a:rPr>
              <a:t>Rate of Speech</a:t>
            </a:r>
          </a:p>
          <a:p>
            <a:endParaRPr lang="en-US" sz="2800" dirty="0">
              <a:solidFill>
                <a:schemeClr val="tx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+mn-lt"/>
              </a:rPr>
              <a:t>Inflection of voice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0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7"/>
    </mc:Choice>
    <mc:Fallback xmlns="">
      <p:transition spd="slow" advTm="601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1143000"/>
          </a:xfrm>
        </p:spPr>
        <p:txBody>
          <a:bodyPr/>
          <a:lstStyle/>
          <a:p>
            <a:r>
              <a:rPr lang="en-US" sz="4400" dirty="0" smtClean="0"/>
              <a:t>Tone of Your Voice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620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lowered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voice level may set a tone of anger which could create fear or challenges.</a:t>
            </a:r>
          </a:p>
          <a:p>
            <a:endParaRPr lang="en-US" sz="10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raised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voice may set a tone of anticipation or uncertainty which may promote excitement or disruption.</a:t>
            </a:r>
          </a:p>
          <a:p>
            <a:pPr marL="114300" indent="0">
              <a:buNone/>
            </a:pPr>
            <a:endParaRPr lang="en-US" sz="10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Speak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slowly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– This is usually interpreted as soothing.</a:t>
            </a:r>
          </a:p>
          <a:p>
            <a:pPr marL="114300" indent="0">
              <a:buNone/>
            </a:pPr>
            <a:endParaRPr lang="en-US" sz="11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controlled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voice is one of calm and firmness which promotes confidence in both parties.</a:t>
            </a:r>
          </a:p>
          <a:p>
            <a:pPr marL="114300" indent="0">
              <a:buNone/>
            </a:pPr>
            <a:endParaRPr lang="en-US" sz="11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Humor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may unintentionally offend someone and escalate the situation. </a:t>
            </a:r>
          </a:p>
          <a:p>
            <a:pPr marL="114300" indent="0">
              <a:buNone/>
            </a:pPr>
            <a:endParaRPr lang="en-US" sz="11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Always 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respectful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to the other person.</a:t>
            </a:r>
          </a:p>
          <a:p>
            <a:pPr marL="114300" indent="0">
              <a:buNone/>
            </a:pPr>
            <a:endParaRPr lang="en-US" sz="11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Using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“please”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“thank you”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“Mr”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“Ms”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indicates respect.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38"/>
    </mc:Choice>
    <mc:Fallback xmlns="">
      <p:transition spd="slow" advTm="3253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“Inflection of Voice” Examples: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What do these words mean?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“I didn’t say that you were stupid.”</a:t>
            </a:r>
          </a:p>
          <a:p>
            <a:endParaRPr lang="en-US" sz="1100" dirty="0">
              <a:solidFill>
                <a:schemeClr val="tx2"/>
              </a:solidFill>
              <a:latin typeface="+mn-lt"/>
            </a:endParaRPr>
          </a:p>
          <a:p>
            <a:pPr indent="-342900"/>
            <a:r>
              <a:rPr lang="en-US" dirty="0" smtClean="0">
                <a:solidFill>
                  <a:schemeClr val="tx2"/>
                </a:solidFill>
                <a:latin typeface="+mn-lt"/>
              </a:rPr>
              <a:t>“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didn’t say that you were stupid</a:t>
            </a:r>
            <a:r>
              <a:rPr lang="en-US" dirty="0" smtClean="0">
                <a:solidFill>
                  <a:schemeClr val="tx2"/>
                </a:solidFill>
              </a:rPr>
              <a:t>.” 	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i="1" dirty="0" smtClean="0">
                <a:solidFill>
                  <a:schemeClr val="bg2"/>
                </a:solidFill>
              </a:rPr>
              <a:t>(Your brother said it!)</a:t>
            </a:r>
          </a:p>
          <a:p>
            <a:pPr indent="-342900"/>
            <a:r>
              <a:rPr lang="en-US" dirty="0" smtClean="0">
                <a:solidFill>
                  <a:schemeClr val="tx2"/>
                </a:solidFill>
                <a:latin typeface="+mn-lt"/>
              </a:rPr>
              <a:t>“I didn’t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say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that you were stupid</a:t>
            </a:r>
            <a:r>
              <a:rPr lang="en-US" dirty="0" smtClean="0">
                <a:solidFill>
                  <a:schemeClr val="tx2"/>
                </a:solidFill>
              </a:rPr>
              <a:t>.”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i="1" dirty="0" smtClean="0">
                <a:solidFill>
                  <a:schemeClr val="bg2"/>
                </a:solidFill>
              </a:rPr>
              <a:t>(But I did write it on the bulletin board!)</a:t>
            </a:r>
          </a:p>
          <a:p>
            <a:pPr indent="-342900"/>
            <a:r>
              <a:rPr lang="en-US" dirty="0" smtClean="0">
                <a:solidFill>
                  <a:schemeClr val="tx2"/>
                </a:solidFill>
                <a:latin typeface="+mn-lt"/>
              </a:rPr>
              <a:t>“I didn’t say that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you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were stupid.”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(I said your brother was stupid)</a:t>
            </a:r>
          </a:p>
          <a:p>
            <a:pPr indent="-342900"/>
            <a:r>
              <a:rPr lang="en-US" dirty="0" smtClean="0">
                <a:solidFill>
                  <a:schemeClr val="tx2"/>
                </a:solidFill>
                <a:latin typeface="+mn-lt"/>
              </a:rPr>
              <a:t>I didn’t say that you were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stupid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(I said you were a complete idiot)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2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0"/>
    </mc:Choice>
    <mc:Fallback xmlns="">
      <p:transition spd="slow" advTm="2214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ody langu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7" b="12475"/>
          <a:stretch/>
        </p:blipFill>
        <p:spPr bwMode="auto">
          <a:xfrm>
            <a:off x="609600" y="1543050"/>
            <a:ext cx="7541222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0822" y="152400"/>
            <a:ext cx="7620000" cy="1143000"/>
          </a:xfrm>
        </p:spPr>
        <p:txBody>
          <a:bodyPr/>
          <a:lstStyle/>
          <a:p>
            <a:r>
              <a:rPr lang="en-US" sz="4400" dirty="0" smtClean="0"/>
              <a:t>Intro to Body Language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2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sz="4400" dirty="0" smtClean="0"/>
              <a:t>Body Language Basics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7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80% - 90% of our communication is non-verbal.  It is   very important to be able to identify exactly what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we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are communicating to others non-verbally.</a:t>
            </a:r>
          </a:p>
          <a:p>
            <a:pPr marL="114300" indent="0">
              <a:buNone/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You may be trying to de-escalate the situation by talking to the other person, but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your body language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may be showing a willingness to get physical.</a:t>
            </a:r>
          </a:p>
          <a:p>
            <a:pPr marL="114300" indent="0">
              <a:buNone/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It is also important that we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recognize and understand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the non-verbal cues from another person who has the potential of escalating.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3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28"/>
    </mc:Choice>
    <mc:Fallback xmlns="">
      <p:transition spd="slow" advTm="2532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Body Language Basics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When people are angry, they sometimes do not “listen” to the words that are being said.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Remember the difference between “hearing” and “listening”.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Often, they do “see” and react to what you are “saying” with your body language.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You must always be very careful with the message you are sending!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4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3"/>
    </mc:Choice>
    <mc:Fallback xmlns="">
      <p:transition spd="slow" advTm="1521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1143000"/>
          </a:xfrm>
        </p:spPr>
        <p:txBody>
          <a:bodyPr/>
          <a:lstStyle/>
          <a:p>
            <a:r>
              <a:rPr lang="en-US" sz="4400" dirty="0" smtClean="0"/>
              <a:t>Body Language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4400" dirty="0" smtClean="0"/>
              <a:t> </a:t>
            </a:r>
            <a:r>
              <a:rPr lang="en-US" sz="3200" dirty="0" smtClean="0"/>
              <a:t>What Are You Saying?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Finger pointing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may seem accusing or threatening.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Shoulder shrugging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may seem uncaring or unknowing.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Rigid walking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may seem unyielding or challenging.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Jaw set with clenched teeth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shows you are not open-minded to listening to his/her side of the story.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natural smile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is good. 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fake smile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can aggravate the situation.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Use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slow and deliberate movements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–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quick actions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may surprise or scare the other person.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22"/>
    </mc:Choice>
    <mc:Fallback xmlns="">
      <p:transition spd="slow" advTm="2292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sz="4400" dirty="0" smtClean="0"/>
              <a:t>Body Language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4400" dirty="0" smtClean="0"/>
              <a:t> Eyes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One eyebrow raised = “sternness”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Eyes open wide = “surprise”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 hard stare = ‘threatening gesture”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Closing eyes longer than normal = “I’m not listening” and/or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“Change your message!”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(This may be a warning that you are unintentionally escalating the situation!)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4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6"/>
    </mc:Choice>
    <mc:Fallback xmlns="">
      <p:transition spd="slow" advTm="1754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Goals of this Information: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38862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Learn how to approach an upset or disgruntled person(s) in a safe and trauma informed manner. </a:t>
            </a:r>
          </a:p>
          <a:p>
            <a:pPr marL="114300" indent="0">
              <a:buNone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Learn tactics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that are non-physical skills, which are helpful in managing aggressive behavior and prevent a potentially dangerous situation from escalating. </a:t>
            </a:r>
          </a:p>
          <a:p>
            <a:pPr marL="114300" indent="0">
              <a:buNone/>
            </a:pPr>
            <a:endParaRPr lang="en-US" sz="18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Empower</a:t>
            </a:r>
            <a:r>
              <a:rPr lang="en-US" sz="2800" dirty="0" smtClean="0">
                <a:solidFill>
                  <a:schemeClr val="tx2"/>
                </a:solidFill>
              </a:rPr>
              <a:t> you to handle difficult situations. 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1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8"/>
    </mc:Choice>
    <mc:Fallback xmlns="">
      <p:transition spd="slow" advTm="117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r>
              <a:rPr lang="en-US" sz="4400" dirty="0"/>
              <a:t>Body Language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en-US" sz="4400" dirty="0" smtClean="0">
                <a:ea typeface="ＭＳ Ｐゴシック" pitchFamily="34" charset="-128"/>
              </a:rPr>
              <a:t>Physical Stance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buNone/>
            </a:pPr>
            <a:r>
              <a:rPr lang="en-US" altLang="en-US" sz="3200" b="1" dirty="0" smtClean="0">
                <a:solidFill>
                  <a:schemeClr val="bg2"/>
                </a:solidFill>
                <a:ea typeface="ＭＳ Ｐゴシック" pitchFamily="34" charset="-128"/>
              </a:rPr>
              <a:t>Recommendations: </a:t>
            </a:r>
            <a:r>
              <a:rPr lang="en-US" altLang="en-US" sz="2600" b="1" dirty="0" smtClean="0">
                <a:solidFill>
                  <a:schemeClr val="bg2"/>
                </a:solidFill>
                <a:ea typeface="ＭＳ Ｐゴシック" pitchFamily="34" charset="-128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>Avoid turning your back to the client for any reason.</a:t>
            </a:r>
          </a:p>
          <a:p>
            <a:pPr>
              <a:lnSpc>
                <a:spcPct val="130000"/>
              </a:lnSpc>
            </a:pPr>
            <a:r>
              <a:rPr lang="en-US" alt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>Try and </a:t>
            </a:r>
            <a:r>
              <a:rPr lang="en-US" altLang="en-US" sz="2800" dirty="0">
                <a:solidFill>
                  <a:schemeClr val="bg2"/>
                </a:solidFill>
                <a:ea typeface="ＭＳ Ｐゴシック" pitchFamily="34" charset="-128"/>
              </a:rPr>
              <a:t>be at the same eye level. </a:t>
            </a:r>
          </a:p>
          <a:p>
            <a:pPr>
              <a:lnSpc>
                <a:spcPct val="130000"/>
              </a:lnSpc>
            </a:pPr>
            <a:r>
              <a:rPr lang="en-US" altLang="en-US" sz="2800" dirty="0">
                <a:solidFill>
                  <a:schemeClr val="bg2"/>
                </a:solidFill>
                <a:ea typeface="ＭＳ Ｐゴシック" pitchFamily="34" charset="-128"/>
              </a:rPr>
              <a:t>Allow extra physical space between you </a:t>
            </a:r>
            <a:r>
              <a:rPr lang="en-US" alt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>and </a:t>
            </a:r>
            <a:r>
              <a:rPr lang="en-US" altLang="en-US" sz="2800" dirty="0">
                <a:solidFill>
                  <a:schemeClr val="bg2"/>
                </a:solidFill>
                <a:ea typeface="ＭＳ Ｐゴシック" pitchFamily="34" charset="-128"/>
              </a:rPr>
              <a:t>the non-dominant side of </a:t>
            </a:r>
            <a:r>
              <a:rPr lang="en-US" alt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>client. </a:t>
            </a:r>
          </a:p>
          <a:p>
            <a:pPr>
              <a:lnSpc>
                <a:spcPct val="130000"/>
              </a:lnSpc>
            </a:pPr>
            <a:r>
              <a:rPr lang="en-US" altLang="en-US" sz="2800" dirty="0">
                <a:solidFill>
                  <a:schemeClr val="bg2"/>
                </a:solidFill>
              </a:rPr>
              <a:t>Do not maintain constant eye contact – this could be seen as threatening or aggressive. Allow client to break his/her gaze and look away</a:t>
            </a:r>
            <a:r>
              <a:rPr lang="en-US" altLang="en-US" sz="2800" dirty="0" smtClean="0">
                <a:solidFill>
                  <a:schemeClr val="bg2"/>
                </a:solidFill>
              </a:rPr>
              <a:t>.</a:t>
            </a:r>
            <a:endParaRPr lang="en-US" altLang="en-US" sz="2800" dirty="0">
              <a:solidFill>
                <a:schemeClr val="bg2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2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143000"/>
          </a:xfrm>
        </p:spPr>
        <p:txBody>
          <a:bodyPr/>
          <a:lstStyle/>
          <a:p>
            <a:r>
              <a:rPr lang="en-US" sz="4400" dirty="0"/>
              <a:t>Body Language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4400" dirty="0"/>
              <a:t> Personal </a:t>
            </a:r>
            <a:r>
              <a:rPr lang="en-US" sz="4400" dirty="0" smtClean="0"/>
              <a:t>Space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699"/>
            <a:ext cx="75438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Invasion or encroachment of personal space tends to heighten or escalate anxiety.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Note:  Personal space is usually 1 ½ to 3 feet  (Far enough away so you cannot be hit or kicked).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358336"/>
            <a:ext cx="23479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505200"/>
            <a:ext cx="5105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Do not touch a hostile person – they might interpret that as an aggressive action.</a:t>
            </a:r>
          </a:p>
          <a:p>
            <a:pPr marL="342900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Keep your hands visible at all times – you do not want the other person to misinterpret your physical 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4"/>
    </mc:Choice>
    <mc:Fallback xmlns="">
      <p:transition spd="slow" advTm="2183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 smtClean="0"/>
              <a:t>Reminders: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620000" cy="52578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altLang="en-US" sz="1600" dirty="0">
                <a:solidFill>
                  <a:schemeClr val="bg2"/>
                </a:solidFill>
                <a:ea typeface="ＭＳ Ｐゴシック" pitchFamily="34" charset="-128"/>
              </a:rPr>
              <a:t>Again… 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Take a deep breath</a:t>
            </a:r>
            <a:r>
              <a:rPr lang="en-US" altLang="en-US" sz="1600" dirty="0" smtClean="0">
                <a:solidFill>
                  <a:schemeClr val="bg2"/>
                </a:solidFill>
                <a:ea typeface="ＭＳ Ｐゴシック" pitchFamily="34" charset="-128"/>
              </a:rPr>
              <a:t>… This </a:t>
            </a:r>
            <a:r>
              <a:rPr lang="en-US" altLang="en-US" sz="1600" dirty="0">
                <a:solidFill>
                  <a:schemeClr val="bg2"/>
                </a:solidFill>
                <a:ea typeface="ＭＳ Ｐゴシック" pitchFamily="34" charset="-128"/>
              </a:rPr>
              <a:t>will calm you</a:t>
            </a:r>
            <a:r>
              <a:rPr lang="en-US" altLang="en-US" sz="1600" dirty="0" smtClean="0">
                <a:solidFill>
                  <a:schemeClr val="bg2"/>
                </a:solidFill>
                <a:ea typeface="ＭＳ Ｐゴシック" pitchFamily="34" charset="-128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Listen</a:t>
            </a:r>
            <a:r>
              <a:rPr lang="en-US" sz="1600" dirty="0">
                <a:solidFill>
                  <a:schemeClr val="bg2"/>
                </a:solidFill>
              </a:rPr>
              <a:t> – really listen</a:t>
            </a:r>
            <a:r>
              <a:rPr lang="en-US" sz="1600" dirty="0" smtClean="0">
                <a:solidFill>
                  <a:schemeClr val="bg2"/>
                </a:solidFill>
              </a:rPr>
              <a:t>!</a:t>
            </a:r>
            <a:endParaRPr lang="en-US" altLang="en-US" sz="1600" dirty="0">
              <a:solidFill>
                <a:schemeClr val="bg2"/>
              </a:solidFill>
              <a:ea typeface="ＭＳ Ｐゴシック" pitchFamily="34" charset="-128"/>
            </a:endParaRPr>
          </a:p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Validate! </a:t>
            </a:r>
            <a:r>
              <a:rPr lang="en-US" sz="1600" dirty="0">
                <a:solidFill>
                  <a:schemeClr val="bg2"/>
                </a:solidFill>
              </a:rPr>
              <a:t>“I understand why you might be upset.” (This does not indicate that you agree with them).</a:t>
            </a:r>
          </a:p>
          <a:p>
            <a:pPr>
              <a:spcAft>
                <a:spcPts val="1000"/>
              </a:spcAft>
            </a:pP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Avoid overreaction </a:t>
            </a:r>
            <a:r>
              <a:rPr lang="en-US" altLang="en-US" sz="1600" dirty="0" smtClean="0">
                <a:solidFill>
                  <a:schemeClr val="bg2"/>
                </a:solidFill>
                <a:ea typeface="ＭＳ Ｐゴシック" pitchFamily="34" charset="-128"/>
              </a:rPr>
              <a:t>and do </a:t>
            </a:r>
            <a:r>
              <a:rPr lang="en-US" altLang="en-US" sz="1600" dirty="0">
                <a:solidFill>
                  <a:schemeClr val="bg2"/>
                </a:solidFill>
                <a:ea typeface="ＭＳ Ｐゴシック" pitchFamily="34" charset="-128"/>
              </a:rPr>
              <a:t>not become defensive – even if the comments or insults are directed at you.</a:t>
            </a:r>
          </a:p>
          <a:p>
            <a:pPr>
              <a:spcAft>
                <a:spcPts val="1000"/>
              </a:spcAft>
            </a:pPr>
            <a:r>
              <a:rPr lang="en-US" altLang="en-US" sz="1600" dirty="0">
                <a:solidFill>
                  <a:schemeClr val="bg2"/>
                </a:solidFill>
                <a:ea typeface="ＭＳ Ｐゴシック" pitchFamily="34" charset="-128"/>
              </a:rPr>
              <a:t>Be aware of any resources available for backup – are there staff with skillsets that may help the situation</a:t>
            </a:r>
            <a:r>
              <a:rPr lang="en-US" altLang="en-US" sz="1600" dirty="0" smtClean="0">
                <a:solidFill>
                  <a:schemeClr val="bg2"/>
                </a:solidFill>
                <a:ea typeface="ＭＳ Ｐゴシック" pitchFamily="34" charset="-128"/>
              </a:rPr>
              <a:t>?</a:t>
            </a:r>
          </a:p>
          <a:p>
            <a:pPr>
              <a:spcAft>
                <a:spcPts val="1000"/>
              </a:spcAf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Remove onlookers </a:t>
            </a:r>
            <a:r>
              <a:rPr lang="en-US" sz="1600" dirty="0" smtClean="0">
                <a:solidFill>
                  <a:schemeClr val="bg2"/>
                </a:solidFill>
              </a:rPr>
              <a:t>–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or relocate to a safer place</a:t>
            </a:r>
            <a:r>
              <a:rPr lang="en-US" sz="1600" dirty="0" smtClean="0">
                <a:solidFill>
                  <a:schemeClr val="bg2"/>
                </a:solidFill>
              </a:rPr>
              <a:t>.  (Onlookers can become either “cheerleaders” or additional victims).  Send an onlooker for help.</a:t>
            </a:r>
          </a:p>
          <a:p>
            <a:pPr>
              <a:spcAft>
                <a:spcPts val="1000"/>
              </a:spcAft>
            </a:pPr>
            <a:r>
              <a:rPr lang="en-US" sz="1600" dirty="0" smtClean="0">
                <a:solidFill>
                  <a:schemeClr val="bg2"/>
                </a:solidFill>
              </a:rPr>
              <a:t>Relocating </a:t>
            </a:r>
            <a:r>
              <a:rPr lang="en-US" altLang="en-US" sz="1600" dirty="0" smtClean="0">
                <a:solidFill>
                  <a:schemeClr val="bg2"/>
                </a:solidFill>
              </a:rPr>
              <a:t>makes </a:t>
            </a:r>
            <a:r>
              <a:rPr lang="en-US" altLang="en-US" sz="1600" dirty="0">
                <a:solidFill>
                  <a:schemeClr val="bg2"/>
                </a:solidFill>
              </a:rPr>
              <a:t>it less likely that other clients will get involved or become an audience for the agitated client to play to. 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Let a coworker know where you will be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Watch for non-verbal clues or threats.</a:t>
            </a:r>
          </a:p>
        </p:txBody>
      </p:sp>
    </p:spTree>
    <p:extLst>
      <p:ext uri="{BB962C8B-B14F-4D97-AF65-F5344CB8AC3E}">
        <p14:creationId xmlns:p14="http://schemas.microsoft.com/office/powerpoint/2010/main" val="22882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50"/>
    </mc:Choice>
    <mc:Fallback xmlns="">
      <p:transition spd="slow" advTm="3035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43400"/>
            <a:ext cx="7659687" cy="609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The De-escalation discussion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4953000"/>
            <a:ext cx="6135687" cy="381001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Skills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&amp;</a:t>
            </a:r>
            <a:r>
              <a:rPr lang="en-US" dirty="0" smtClean="0"/>
              <a:t>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32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>
                <a:ea typeface="ＭＳ Ｐゴシック" pitchFamily="34" charset="-128"/>
              </a:rPr>
              <a:t>The De-escalation Discussion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3124200"/>
          </a:xfrm>
        </p:spPr>
        <p:txBody>
          <a:bodyPr>
            <a:normAutofit fontScale="70000" lnSpcReduction="20000"/>
          </a:bodyPr>
          <a:lstStyle/>
          <a:p>
            <a:pPr marL="565150" indent="-457200">
              <a:lnSpc>
                <a:spcPct val="130000"/>
              </a:lnSpc>
            </a:pPr>
            <a:r>
              <a:rPr lang="en-US" altLang="en-US" sz="2800" dirty="0">
                <a:solidFill>
                  <a:schemeClr val="bg2"/>
                </a:solidFill>
                <a:ea typeface="ＭＳ Ｐゴシック" pitchFamily="34" charset="-128"/>
              </a:rPr>
              <a:t>Remember to limit the content of the interaction, focus should be on trying to calmly bring the level of </a:t>
            </a:r>
            <a:r>
              <a:rPr lang="en-US" alt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>agitation down </a:t>
            </a:r>
            <a:r>
              <a:rPr lang="en-US" altLang="en-US" sz="2800" dirty="0">
                <a:solidFill>
                  <a:schemeClr val="bg2"/>
                </a:solidFill>
                <a:ea typeface="ＭＳ Ｐゴシック" pitchFamily="34" charset="-128"/>
              </a:rPr>
              <a:t>to a safer place.  Use simple, clear language. </a:t>
            </a:r>
            <a:endParaRPr lang="en-US" altLang="en-US" sz="2800" dirty="0" smtClean="0">
              <a:solidFill>
                <a:schemeClr val="bg2"/>
              </a:solidFill>
              <a:ea typeface="ＭＳ Ｐゴシック" pitchFamily="34" charset="-128"/>
            </a:endParaRPr>
          </a:p>
          <a:p>
            <a:pPr marL="107950" indent="0">
              <a:lnSpc>
                <a:spcPct val="130000"/>
              </a:lnSpc>
              <a:buNone/>
            </a:pPr>
            <a:endParaRPr lang="en-US" altLang="en-US" sz="2600" dirty="0">
              <a:solidFill>
                <a:schemeClr val="bg2"/>
              </a:solidFill>
              <a:ea typeface="ＭＳ Ｐゴシック" pitchFamily="34" charset="-128"/>
            </a:endParaRPr>
          </a:p>
          <a:p>
            <a:pPr marL="565150" indent="-457200">
              <a:lnSpc>
                <a:spcPct val="130000"/>
              </a:lnSpc>
            </a:pPr>
            <a:r>
              <a:rPr lang="en-US" altLang="en-US" sz="2800" dirty="0">
                <a:solidFill>
                  <a:schemeClr val="bg2"/>
                </a:solidFill>
                <a:ea typeface="ＭＳ Ｐゴシック" pitchFamily="34" charset="-128"/>
              </a:rPr>
              <a:t>Do not get loud or try to yell over a screaming person.  Wait until he/she takes a breath…then talk</a:t>
            </a:r>
            <a:r>
              <a:rPr lang="en-US" alt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>.</a:t>
            </a:r>
          </a:p>
          <a:p>
            <a:pPr marL="107950" indent="0">
              <a:lnSpc>
                <a:spcPct val="130000"/>
              </a:lnSpc>
              <a:buNone/>
            </a:pPr>
            <a:endParaRPr lang="en-US" altLang="en-US" sz="2800" dirty="0">
              <a:solidFill>
                <a:schemeClr val="bg2"/>
              </a:solidFill>
              <a:ea typeface="ＭＳ Ｐゴシック" pitchFamily="34" charset="-128"/>
            </a:endParaRPr>
          </a:p>
          <a:p>
            <a:pPr marL="565150" indent="-457200">
              <a:lnSpc>
                <a:spcPct val="130000"/>
              </a:lnSpc>
            </a:pPr>
            <a:r>
              <a:rPr lang="en-US" altLang="en-US" sz="2800" dirty="0">
                <a:solidFill>
                  <a:schemeClr val="bg2"/>
                </a:solidFill>
                <a:ea typeface="ＭＳ Ｐゴシック" pitchFamily="34" charset="-128"/>
              </a:rPr>
              <a:t>Address the client by name, it helps to ground them</a:t>
            </a:r>
            <a:r>
              <a:rPr lang="en-US" alt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Image result for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472275"/>
            <a:ext cx="228600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4472275"/>
            <a:ext cx="58102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15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000" u="sng" dirty="0" smtClean="0">
                <a:solidFill>
                  <a:schemeClr val="bg2"/>
                </a:solidFill>
                <a:ea typeface="ＭＳ Ｐゴシック" pitchFamily="34" charset="-128"/>
              </a:rPr>
              <a:t>Respond </a:t>
            </a:r>
            <a:r>
              <a:rPr lang="en-US" altLang="en-US" sz="2000" u="sng" dirty="0">
                <a:solidFill>
                  <a:schemeClr val="bg2"/>
                </a:solidFill>
                <a:ea typeface="ＭＳ Ｐゴシック" pitchFamily="34" charset="-128"/>
              </a:rPr>
              <a:t>selectively</a:t>
            </a:r>
            <a:r>
              <a:rPr lang="en-US" altLang="en-US" sz="2000" dirty="0">
                <a:solidFill>
                  <a:schemeClr val="bg2"/>
                </a:solidFill>
                <a:ea typeface="ＭＳ Ｐゴシック" pitchFamily="34" charset="-128"/>
              </a:rPr>
              <a:t>:  Answer only informational questions and educate, no matter how rudely asked (e.g. </a:t>
            </a:r>
            <a:r>
              <a:rPr lang="ja-JP" altLang="en-US" sz="2000" dirty="0">
                <a:solidFill>
                  <a:schemeClr val="bg2"/>
                </a:solidFill>
                <a:ea typeface="ＭＳ Ｐゴシック" pitchFamily="34" charset="-128"/>
              </a:rPr>
              <a:t>“</a:t>
            </a:r>
            <a:r>
              <a:rPr lang="en-US" altLang="ja-JP" sz="2000" dirty="0">
                <a:solidFill>
                  <a:schemeClr val="bg2"/>
                </a:solidFill>
                <a:ea typeface="ＭＳ Ｐゴシック" pitchFamily="34" charset="-128"/>
              </a:rPr>
              <a:t>Why do I have to fill out all these g-damn forms?</a:t>
            </a:r>
            <a:r>
              <a:rPr lang="ja-JP" altLang="en-US" sz="2000" dirty="0">
                <a:solidFill>
                  <a:schemeClr val="bg2"/>
                </a:solidFill>
                <a:ea typeface="ＭＳ Ｐゴシック" pitchFamily="34" charset="-128"/>
              </a:rPr>
              <a:t>”</a:t>
            </a:r>
            <a:r>
              <a:rPr lang="en-US" altLang="ja-JP" sz="2000" dirty="0">
                <a:solidFill>
                  <a:schemeClr val="bg2"/>
                </a:solidFill>
                <a:ea typeface="ＭＳ Ｐゴシック" pitchFamily="34" charset="-128"/>
              </a:rPr>
              <a:t>).  </a:t>
            </a:r>
            <a:r>
              <a:rPr lang="en-US" altLang="ja-JP" sz="2000" u="sng" dirty="0">
                <a:solidFill>
                  <a:schemeClr val="bg2"/>
                </a:solidFill>
                <a:ea typeface="ＭＳ Ｐゴシック" pitchFamily="34" charset="-128"/>
              </a:rPr>
              <a:t>DO NOT </a:t>
            </a:r>
            <a:r>
              <a:rPr lang="en-US" altLang="ja-JP" sz="2000" dirty="0">
                <a:solidFill>
                  <a:schemeClr val="bg2"/>
                </a:solidFill>
                <a:ea typeface="ＭＳ Ｐゴシック" pitchFamily="34" charset="-128"/>
              </a:rPr>
              <a:t>answer abusive questions (e.g. </a:t>
            </a:r>
            <a:r>
              <a:rPr lang="ja-JP" altLang="en-US" sz="2000" dirty="0">
                <a:solidFill>
                  <a:schemeClr val="bg2"/>
                </a:solidFill>
                <a:ea typeface="ＭＳ Ｐゴシック" pitchFamily="34" charset="-128"/>
              </a:rPr>
              <a:t>“</a:t>
            </a:r>
            <a:r>
              <a:rPr lang="en-US" altLang="ja-JP" sz="2000" dirty="0">
                <a:solidFill>
                  <a:schemeClr val="bg2"/>
                </a:solidFill>
                <a:ea typeface="ＭＳ Ｐゴシック" pitchFamily="34" charset="-128"/>
              </a:rPr>
              <a:t>Why are all the staff a--holes?</a:t>
            </a:r>
            <a:r>
              <a:rPr lang="ja-JP" altLang="en-US" sz="2000" dirty="0">
                <a:solidFill>
                  <a:schemeClr val="bg2"/>
                </a:solidFill>
                <a:ea typeface="ＭＳ Ｐゴシック" pitchFamily="34" charset="-128"/>
              </a:rPr>
              <a:t>”</a:t>
            </a:r>
            <a:r>
              <a:rPr lang="en-US" altLang="ja-JP" sz="2000" dirty="0">
                <a:solidFill>
                  <a:schemeClr val="bg2"/>
                </a:solidFill>
                <a:ea typeface="ＭＳ Ｐゴシック" pitchFamily="34" charset="-128"/>
              </a:rPr>
              <a:t>).</a:t>
            </a:r>
            <a:endParaRPr lang="en-US" altLang="en-US" sz="2000" dirty="0">
              <a:solidFill>
                <a:schemeClr val="bg2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63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4400" dirty="0" smtClean="0"/>
              <a:t>De-escalating Positively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Use positive and helpful statements such as: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627063" lvl="1">
              <a:lnSpc>
                <a:spcPct val="11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 want to help you!”</a:t>
            </a:r>
          </a:p>
          <a:p>
            <a:pPr marL="627063" lvl="1">
              <a:lnSpc>
                <a:spcPct val="11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“Please tell me more so I better understand how to help you.”</a:t>
            </a:r>
          </a:p>
          <a:p>
            <a:pPr marL="627063" lvl="1">
              <a:lnSpc>
                <a:spcPct val="11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“Let’s call Mr. Goins. I know he would be able to    help with this.”</a:t>
            </a:r>
          </a:p>
          <a:p>
            <a:pPr marL="627063" lvl="1">
              <a:lnSpc>
                <a:spcPct val="11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“Ms. Borsberry handles this for us, let’s ask her what she thinks about this situation. She is always willing to help!”</a:t>
            </a:r>
          </a:p>
          <a:p>
            <a:pPr marL="342900" lvl="1"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342900"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Put yourself on his/her side of finding a solution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432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9"/>
    </mc:Choice>
    <mc:Fallback xmlns="">
      <p:transition spd="slow" advTm="2189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ea typeface="ＭＳ Ｐゴシック" pitchFamily="34" charset="-128"/>
              </a:rPr>
              <a:t>Being Firm, but Fair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620000" cy="4800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chemeClr val="bg2"/>
                </a:solidFill>
                <a:ea typeface="ＭＳ Ｐゴシック" pitchFamily="34" charset="-128"/>
              </a:rPr>
              <a:t>Explain limits and rules in </a:t>
            </a:r>
            <a:r>
              <a:rPr lang="en-US" altLang="en-US" sz="2000" dirty="0" smtClean="0">
                <a:solidFill>
                  <a:schemeClr val="bg2"/>
                </a:solidFill>
                <a:ea typeface="ＭＳ Ｐゴシック" pitchFamily="34" charset="-128"/>
              </a:rPr>
              <a:t>a firm</a:t>
            </a:r>
            <a:r>
              <a:rPr lang="en-US" altLang="en-US" sz="2000" dirty="0">
                <a:solidFill>
                  <a:schemeClr val="bg2"/>
                </a:solidFill>
                <a:ea typeface="ＭＳ Ｐゴシック" pitchFamily="34" charset="-128"/>
              </a:rPr>
              <a:t>, but always </a:t>
            </a:r>
            <a:r>
              <a:rPr lang="en-US" altLang="en-US" sz="2000" i="1" dirty="0">
                <a:solidFill>
                  <a:schemeClr val="bg2"/>
                </a:solidFill>
                <a:ea typeface="ＭＳ Ｐゴシック" pitchFamily="34" charset="-128"/>
              </a:rPr>
              <a:t>respectful</a:t>
            </a:r>
            <a:r>
              <a:rPr lang="en-US" altLang="en-US" sz="2000" dirty="0">
                <a:solidFill>
                  <a:schemeClr val="bg2"/>
                </a:solidFill>
                <a:ea typeface="ＭＳ Ｐゴシック" pitchFamily="34" charset="-128"/>
              </a:rPr>
              <a:t> tone.  </a:t>
            </a:r>
            <a:endParaRPr lang="en-US" altLang="en-US" sz="2000" dirty="0" smtClean="0">
              <a:solidFill>
                <a:schemeClr val="bg2"/>
              </a:solidFill>
              <a:ea typeface="ＭＳ Ｐゴシック" pitchFamily="34" charset="-128"/>
            </a:endParaRPr>
          </a:p>
          <a:p>
            <a:pPr marL="114300" indent="0">
              <a:lnSpc>
                <a:spcPct val="130000"/>
              </a:lnSpc>
              <a:buNone/>
              <a:defRPr/>
            </a:pPr>
            <a:endParaRPr lang="en-US" altLang="en-US" sz="1400" dirty="0">
              <a:solidFill>
                <a:schemeClr val="bg2"/>
              </a:solidFill>
              <a:ea typeface="ＭＳ Ｐゴシック" pitchFamily="34" charset="-128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chemeClr val="bg2"/>
                </a:solidFill>
                <a:ea typeface="ＭＳ Ｐゴシック" pitchFamily="34" charset="-128"/>
              </a:rPr>
              <a:t>Give choices where possible in which both alternatives are safe ones 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e.g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. </a:t>
            </a:r>
            <a:r>
              <a:rPr lang="ja-JP" alt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“</a:t>
            </a:r>
            <a:r>
              <a:rPr lang="en-US" altLang="ja-JP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Would you like to continue our meeting calmly or would you prefer to stop now and talk later, or come back tomorrow when things can be more relaxed.</a:t>
            </a:r>
            <a:r>
              <a:rPr lang="ja-JP" alt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”</a:t>
            </a:r>
            <a:endParaRPr lang="en-US" altLang="ja-JP" sz="2000" i="1" dirty="0" smtClean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lnSpc>
                <a:spcPct val="130000"/>
              </a:lnSpc>
              <a:defRPr/>
            </a:pPr>
            <a:endParaRPr lang="en-US" altLang="ja-JP" sz="1800" i="1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000" dirty="0" smtClean="0">
                <a:solidFill>
                  <a:schemeClr val="bg2"/>
                </a:solidFill>
              </a:rPr>
              <a:t>Empathize </a:t>
            </a:r>
            <a:r>
              <a:rPr lang="en-US" altLang="en-US" sz="2000" dirty="0">
                <a:solidFill>
                  <a:schemeClr val="bg2"/>
                </a:solidFill>
              </a:rPr>
              <a:t>with feelings but not with the behavior 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e.g.  </a:t>
            </a:r>
            <a:r>
              <a:rPr lang="ja-JP" altLang="en-US" sz="2000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altLang="ja-JP" sz="2000" i="1" dirty="0">
                <a:solidFill>
                  <a:schemeClr val="accent1">
                    <a:lumMod val="75000"/>
                  </a:schemeClr>
                </a:solidFill>
              </a:rPr>
              <a:t>I understand that you have every right to feel angry, but it is not okay for you to threaten me or others.</a:t>
            </a:r>
            <a:r>
              <a:rPr lang="ja-JP" altLang="en-US" sz="2000" i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alt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11162" lvl="1" indent="0">
              <a:lnSpc>
                <a:spcPct val="130000"/>
              </a:lnSpc>
              <a:buNone/>
              <a:defRPr/>
            </a:pPr>
            <a:endParaRPr lang="en-US" altLang="ja-JP" sz="2000" i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2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>
                <a:ea typeface="ＭＳ Ｐゴシック" pitchFamily="34" charset="-128"/>
              </a:rPr>
              <a:t>Firm, but Fair </a:t>
            </a:r>
            <a:r>
              <a:rPr lang="en-US" altLang="en-US" sz="2800" i="1" dirty="0" smtClean="0">
                <a:ea typeface="ＭＳ Ｐゴシック" pitchFamily="34" charset="-128"/>
              </a:rPr>
              <a:t>(</a:t>
            </a:r>
            <a:r>
              <a:rPr lang="en-US" altLang="en-US" sz="2800" i="1" dirty="0" err="1" smtClean="0">
                <a:ea typeface="ＭＳ Ｐゴシック" pitchFamily="34" charset="-128"/>
              </a:rPr>
              <a:t>cont</a:t>
            </a:r>
            <a:r>
              <a:rPr lang="en-US" altLang="en-US" sz="2800" i="1" dirty="0" smtClean="0">
                <a:ea typeface="ＭＳ Ｐゴシック" pitchFamily="34" charset="-128"/>
              </a:rPr>
              <a:t>)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6200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buFont typeface="Georgia" pitchFamily="18" charset="0"/>
              <a:buChar char="•"/>
            </a:pPr>
            <a:r>
              <a:rPr lang="en-US" altLang="en-US" sz="2000" dirty="0" smtClean="0">
                <a:solidFill>
                  <a:schemeClr val="bg2"/>
                </a:solidFill>
              </a:rPr>
              <a:t>Keep suggesting </a:t>
            </a:r>
            <a:r>
              <a:rPr lang="en-US" altLang="en-US" sz="2000" dirty="0">
                <a:solidFill>
                  <a:schemeClr val="bg2"/>
                </a:solidFill>
              </a:rPr>
              <a:t>alternative behaviors </a:t>
            </a:r>
            <a:r>
              <a:rPr lang="en-US" altLang="en-US" sz="2000" dirty="0" smtClean="0">
                <a:solidFill>
                  <a:schemeClr val="bg2"/>
                </a:solidFill>
              </a:rPr>
              <a:t>when </a:t>
            </a:r>
            <a:r>
              <a:rPr lang="en-US" altLang="en-US" sz="2000" dirty="0">
                <a:solidFill>
                  <a:schemeClr val="bg2"/>
                </a:solidFill>
              </a:rPr>
              <a:t>appropriate 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buClr>
                <a:srgbClr val="438086"/>
              </a:buClr>
              <a:buFont typeface="Georgia" pitchFamily="18" charset="0"/>
              <a:buChar char="▫"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e.g. </a:t>
            </a:r>
            <a:r>
              <a:rPr lang="ja-JP" altLang="en-US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altLang="ja-JP" i="1" dirty="0">
                <a:solidFill>
                  <a:schemeClr val="accent1">
                    <a:lumMod val="75000"/>
                  </a:schemeClr>
                </a:solidFill>
              </a:rPr>
              <a:t>Would you like to take a break and have a cup of coffee [lukewarm in a paper cup] or some water?</a:t>
            </a:r>
            <a:r>
              <a:rPr lang="ja-JP" altLang="en-US" i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altLang="ja-JP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bg2"/>
                </a:solidFill>
                <a:ea typeface="ＭＳ Ｐゴシック" pitchFamily="34" charset="-128"/>
              </a:rPr>
              <a:t>Give the consequences of inappropriate behavior without threats or anger.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chemeClr val="bg2"/>
                </a:solidFill>
                <a:ea typeface="ＭＳ Ｐゴシック" pitchFamily="34" charset="-128"/>
              </a:rPr>
              <a:t>Represent external controls (rules) as </a:t>
            </a:r>
            <a:r>
              <a:rPr lang="en-US" altLang="en-US" sz="2000" i="1" dirty="0">
                <a:solidFill>
                  <a:schemeClr val="bg2"/>
                </a:solidFill>
                <a:ea typeface="ＭＳ Ｐゴシック" pitchFamily="34" charset="-128"/>
              </a:rPr>
              <a:t>institutional</a:t>
            </a:r>
            <a:r>
              <a:rPr lang="en-US" altLang="en-US" sz="2000" dirty="0">
                <a:solidFill>
                  <a:schemeClr val="bg2"/>
                </a:solidFill>
                <a:ea typeface="ＭＳ Ｐゴシック" pitchFamily="34" charset="-128"/>
              </a:rPr>
              <a:t> rather than </a:t>
            </a:r>
            <a:r>
              <a:rPr lang="en-US" altLang="en-US" sz="2000" i="1" dirty="0">
                <a:solidFill>
                  <a:schemeClr val="bg2"/>
                </a:solidFill>
                <a:ea typeface="ＭＳ Ｐゴシック" pitchFamily="34" charset="-128"/>
              </a:rPr>
              <a:t>personal</a:t>
            </a:r>
            <a:r>
              <a:rPr lang="en-US" altLang="en-US" sz="2000" dirty="0">
                <a:solidFill>
                  <a:schemeClr val="bg2"/>
                </a:solidFill>
                <a:ea typeface="ＭＳ Ｐゴシック" pitchFamily="34" charset="-128"/>
              </a:rPr>
              <a:t>.</a:t>
            </a:r>
          </a:p>
          <a:p>
            <a:pPr marL="411162" lvl="1" indent="0">
              <a:lnSpc>
                <a:spcPct val="130000"/>
              </a:lnSpc>
              <a:buNone/>
              <a:defRPr/>
            </a:pPr>
            <a:endParaRPr lang="en-US" altLang="ja-JP" sz="2000" i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29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ea typeface="ＭＳ Ｐゴシック" pitchFamily="34" charset="-128"/>
              </a:rPr>
              <a:t>Avoid Power Struggles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620000" cy="5181600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altLang="en-US" sz="2200" dirty="0">
                <a:solidFill>
                  <a:schemeClr val="bg2"/>
                </a:solidFill>
                <a:ea typeface="ＭＳ Ｐゴシック" pitchFamily="34" charset="-128"/>
              </a:rPr>
              <a:t>Do not solicit how a person is feeling or interpret feelings in an analytic way.  Instead talk about how you know the client wants to be in control; ask how you can help the client do this.</a:t>
            </a:r>
          </a:p>
          <a:p>
            <a:pPr>
              <a:lnSpc>
                <a:spcPct val="130000"/>
              </a:lnSpc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Do not argue or try to convince.</a:t>
            </a:r>
          </a:p>
          <a:p>
            <a:pPr>
              <a:lnSpc>
                <a:spcPct val="130000"/>
              </a:lnSpc>
            </a:pPr>
            <a:r>
              <a:rPr lang="en-US" altLang="en-US" sz="2200" dirty="0">
                <a:solidFill>
                  <a:schemeClr val="bg2"/>
                </a:solidFill>
                <a:ea typeface="ＭＳ Ｐゴシック" pitchFamily="34" charset="-128"/>
              </a:rPr>
              <a:t>Wherever possible, tap into the client’</a:t>
            </a:r>
            <a:r>
              <a:rPr lang="en-US" altLang="ja-JP" sz="2200" dirty="0">
                <a:solidFill>
                  <a:schemeClr val="bg2"/>
                </a:solidFill>
                <a:ea typeface="ＭＳ Ｐゴシック" pitchFamily="34" charset="-128"/>
              </a:rPr>
              <a:t>s cognitive (thinking) mode:  </a:t>
            </a:r>
          </a:p>
          <a:p>
            <a:pPr lvl="1">
              <a:lnSpc>
                <a:spcPct val="130000"/>
              </a:lnSpc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DO NOT </a:t>
            </a:r>
            <a:r>
              <a:rPr lang="en-US" altLang="en-US" sz="2200" dirty="0">
                <a:solidFill>
                  <a:schemeClr val="bg2"/>
                </a:solidFill>
                <a:ea typeface="ＭＳ Ｐゴシック" pitchFamily="34" charset="-128"/>
              </a:rPr>
              <a:t>ask: </a:t>
            </a:r>
            <a:r>
              <a:rPr lang="ja-JP" altLang="en-US" sz="2200" i="1" dirty="0">
                <a:solidFill>
                  <a:schemeClr val="bg2"/>
                </a:solidFill>
                <a:ea typeface="ＭＳ Ｐゴシック" pitchFamily="34" charset="-128"/>
              </a:rPr>
              <a:t>“</a:t>
            </a:r>
            <a:r>
              <a:rPr lang="en-US" altLang="ja-JP" sz="2200" i="1" dirty="0">
                <a:solidFill>
                  <a:schemeClr val="bg2"/>
                </a:solidFill>
                <a:ea typeface="ＭＳ Ｐゴシック" pitchFamily="34" charset="-128"/>
              </a:rPr>
              <a:t>Tell me how you feel.</a:t>
            </a:r>
            <a:r>
              <a:rPr lang="ja-JP" altLang="en-US" sz="2200" i="1" dirty="0">
                <a:solidFill>
                  <a:schemeClr val="bg2"/>
                </a:solidFill>
                <a:ea typeface="ＭＳ Ｐゴシック" pitchFamily="34" charset="-128"/>
              </a:rPr>
              <a:t>”</a:t>
            </a:r>
            <a:r>
              <a:rPr lang="en-US" altLang="ja-JP" sz="2200" i="1" dirty="0">
                <a:solidFill>
                  <a:schemeClr val="bg2"/>
                </a:solidFill>
                <a:ea typeface="ＭＳ Ｐゴシック" pitchFamily="34" charset="-128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altLang="en-US" sz="2200" dirty="0">
                <a:solidFill>
                  <a:schemeClr val="bg2"/>
                </a:solidFill>
                <a:ea typeface="ＭＳ Ｐゴシック" pitchFamily="34" charset="-128"/>
              </a:rPr>
              <a:t>I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NSTEAD</a:t>
            </a:r>
            <a:r>
              <a:rPr lang="en-US" altLang="en-US" sz="2200" dirty="0">
                <a:solidFill>
                  <a:schemeClr val="bg2"/>
                </a:solidFill>
                <a:ea typeface="ＭＳ Ｐゴシック" pitchFamily="34" charset="-128"/>
              </a:rPr>
              <a:t> ask:</a:t>
            </a:r>
            <a:r>
              <a:rPr lang="ja-JP" altLang="en-US" sz="2200" i="1" dirty="0">
                <a:solidFill>
                  <a:schemeClr val="bg2"/>
                </a:solidFill>
                <a:ea typeface="ＭＳ Ｐゴシック" pitchFamily="34" charset="-128"/>
              </a:rPr>
              <a:t>“</a:t>
            </a:r>
            <a:r>
              <a:rPr lang="en-US" altLang="ja-JP" sz="2200" b="1" i="1" dirty="0">
                <a:solidFill>
                  <a:schemeClr val="bg2"/>
                </a:solidFill>
                <a:ea typeface="ＭＳ Ｐゴシック" pitchFamily="34" charset="-128"/>
              </a:rPr>
              <a:t>Help me to understand </a:t>
            </a:r>
            <a:r>
              <a:rPr lang="en-US" altLang="ja-JP" sz="2200" i="1" dirty="0">
                <a:solidFill>
                  <a:schemeClr val="bg2"/>
                </a:solidFill>
                <a:ea typeface="ＭＳ Ｐゴシック" pitchFamily="34" charset="-128"/>
              </a:rPr>
              <a:t>what you are saying to me.</a:t>
            </a:r>
            <a:r>
              <a:rPr lang="ja-JP" altLang="en-US" sz="2200" i="1" dirty="0">
                <a:solidFill>
                  <a:schemeClr val="bg2"/>
                </a:solidFill>
                <a:ea typeface="ＭＳ Ｐゴシック" pitchFamily="34" charset="-128"/>
              </a:rPr>
              <a:t>”</a:t>
            </a:r>
            <a:r>
              <a:rPr lang="en-US" altLang="ja-JP" sz="2200" i="1" dirty="0">
                <a:solidFill>
                  <a:schemeClr val="bg2"/>
                </a:solidFill>
                <a:ea typeface="ＭＳ Ｐゴシック" pitchFamily="34" charset="-128"/>
              </a:rPr>
              <a:t> </a:t>
            </a:r>
          </a:p>
          <a:p>
            <a:pPr lvl="1" algn="ctr">
              <a:lnSpc>
                <a:spcPct val="130000"/>
              </a:lnSpc>
              <a:buNone/>
            </a:pPr>
            <a:r>
              <a:rPr lang="en-US" altLang="en-US" sz="2200" dirty="0">
                <a:solidFill>
                  <a:srgbClr val="C4652D"/>
                </a:solidFill>
                <a:ea typeface="ＭＳ Ｐゴシック" pitchFamily="34" charset="-128"/>
              </a:rPr>
              <a:t>NOTE:  People are not attacking you or themselves while they are teaching you what they want you to know.</a:t>
            </a:r>
          </a:p>
          <a:p>
            <a:pPr marL="411162" lvl="1" indent="0">
              <a:lnSpc>
                <a:spcPct val="130000"/>
              </a:lnSpc>
              <a:buNone/>
              <a:defRPr/>
            </a:pPr>
            <a:endParaRPr lang="en-US" altLang="ja-JP" sz="2000" i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94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>
                <a:ea typeface="ＭＳ Ｐゴシック" pitchFamily="34" charset="-128"/>
              </a:rPr>
              <a:t>The Strength Within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chemeClr val="bg2"/>
                </a:solidFill>
                <a:ea typeface="ＭＳ Ｐゴシック" pitchFamily="34" charset="-128"/>
              </a:rPr>
              <a:t>Trust your instincts!  If you assess or feel that de-escalation is not </a:t>
            </a:r>
            <a:r>
              <a:rPr lang="en-US" alt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working… STOP</a:t>
            </a:r>
            <a:r>
              <a:rPr lang="en-US" altLang="en-US" sz="2400" dirty="0">
                <a:solidFill>
                  <a:schemeClr val="bg2"/>
                </a:solidFill>
                <a:ea typeface="ＭＳ Ｐゴシック" pitchFamily="34" charset="-128"/>
              </a:rPr>
              <a:t>!  Tell the person to leave, escort him/her to the door, call for help or leave yourself and call police. </a:t>
            </a:r>
          </a:p>
          <a:p>
            <a:pPr>
              <a:lnSpc>
                <a:spcPct val="130000"/>
              </a:lnSpc>
              <a:buNone/>
            </a:pPr>
            <a:endParaRPr lang="en-US" altLang="en-US" sz="1400" dirty="0">
              <a:solidFill>
                <a:schemeClr val="bg2"/>
              </a:solidFill>
              <a:ea typeface="ＭＳ Ｐゴシック" pitchFamily="34" charset="-128"/>
            </a:endParaRP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chemeClr val="bg2"/>
                </a:solidFill>
                <a:ea typeface="ＭＳ Ｐゴシック" pitchFamily="34" charset="-128"/>
              </a:rPr>
              <a:t>There is nothing magical about talking someone down.  You are transferring your sense of calm, respectfulness, clear limit setting to the agitated person in the hope that he/she actually wishes to respond positively to your respectful attention.  </a:t>
            </a:r>
          </a:p>
          <a:p>
            <a:pPr marL="411162" lvl="1" indent="0">
              <a:lnSpc>
                <a:spcPct val="130000"/>
              </a:lnSpc>
              <a:buNone/>
              <a:defRPr/>
            </a:pPr>
            <a:endParaRPr lang="en-US" altLang="ja-JP" sz="2000" i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3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267200"/>
            <a:ext cx="7659687" cy="1168400"/>
          </a:xfrm>
        </p:spPr>
        <p:txBody>
          <a:bodyPr/>
          <a:lstStyle/>
          <a:p>
            <a:pPr algn="r"/>
            <a:r>
              <a:rPr lang="en-US" sz="4400" dirty="0" smtClean="0">
                <a:solidFill>
                  <a:schemeClr val="accent6"/>
                </a:solidFill>
              </a:rPr>
              <a:t>The Approach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09800" y="4953000"/>
            <a:ext cx="6135687" cy="457201"/>
          </a:xfrm>
        </p:spPr>
        <p:txBody>
          <a:bodyPr/>
          <a:lstStyle/>
          <a:p>
            <a:pPr algn="r"/>
            <a:r>
              <a:rPr lang="en-US" dirty="0" smtClean="0"/>
              <a:t>Stop | Look </a:t>
            </a:r>
            <a:r>
              <a:rPr lang="en-US" dirty="0"/>
              <a:t>|</a:t>
            </a:r>
            <a:r>
              <a:rPr lang="en-US" dirty="0" smtClean="0"/>
              <a:t> Listen  | Relax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5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Things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4400" dirty="0" smtClean="0"/>
              <a:t> to do!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Avoid becoming emotionally involved – control your emotions at all times.</a:t>
            </a:r>
          </a:p>
          <a:p>
            <a:pPr marL="114300" indent="0">
              <a:buNone/>
            </a:pPr>
            <a:endParaRPr lang="en-US" sz="6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Avoid engaging in power struggles.</a:t>
            </a:r>
          </a:p>
          <a:p>
            <a:pPr marL="114300" indent="0">
              <a:buNone/>
            </a:pPr>
            <a:endParaRPr lang="en-US" sz="9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Avoid becoming ridged in your process.</a:t>
            </a:r>
          </a:p>
          <a:p>
            <a:pPr marL="114300" indent="0">
              <a:buNone/>
            </a:pPr>
            <a:endParaRPr lang="en-US" sz="9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Avoid telling the other person that you “know how he or she feels.”</a:t>
            </a:r>
          </a:p>
          <a:p>
            <a:pPr marL="114300" indent="0">
              <a:buNone/>
            </a:pPr>
            <a:endParaRPr lang="en-US" sz="8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Avoid raising your voice, cussing, making threats, and giving ultimatums or demands.</a:t>
            </a:r>
          </a:p>
          <a:p>
            <a:pPr marL="114300" indent="0">
              <a:buNone/>
            </a:pPr>
            <a:endParaRPr lang="en-US" sz="10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Avoid aggressive language, including body language.</a:t>
            </a:r>
          </a:p>
          <a:p>
            <a:endParaRPr lang="en-US" sz="10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Do not attempt to intimidate a hostile person.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9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37"/>
    </mc:Choice>
    <mc:Fallback xmlns="">
      <p:transition spd="slow" advTm="2483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685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Physical Force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880" cy="441655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Use of physical force is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NEVER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permitted.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Physical force would only be used as a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last resort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to prevent injury to yourself or to another person.</a:t>
            </a: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Use of physical force usually results in someone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(you?)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getting hurt.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6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4"/>
    </mc:Choice>
    <mc:Fallback xmlns="">
      <p:transition spd="slow" advTm="1564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733800"/>
            <a:ext cx="6669087" cy="5334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Nonphysical interventions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4343400"/>
            <a:ext cx="4154487" cy="457201"/>
          </a:xfrm>
        </p:spPr>
        <p:txBody>
          <a:bodyPr/>
          <a:lstStyle/>
          <a:p>
            <a:r>
              <a:rPr lang="en-US" dirty="0" smtClean="0"/>
              <a:t>Intervening Between Two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28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Up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If you are alone, seek help!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Intervening between two individual's should always be addressed by [at least] two staff members.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Coordination and communication are key components to successfully de-escalating aggressive conflict. </a:t>
            </a:r>
          </a:p>
        </p:txBody>
      </p:sp>
    </p:spTree>
    <p:extLst>
      <p:ext uri="{BB962C8B-B14F-4D97-AF65-F5344CB8AC3E}">
        <p14:creationId xmlns:p14="http://schemas.microsoft.com/office/powerpoint/2010/main" val="3037268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 Helper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Staff member(s) not directly involved in the de-escalation will play an important role as well.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Here are possible tasks YOU may play when responding to a dispute: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Calling 911 or other emergency response personnel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Moving objects out of the area that could be used as weapons or obstruct the active intervention.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Documenting the incident:  time, place, who’s involved, steps taken to resolve, dialogue, etc.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Calming nearby patients/clients/consumers:  these situations can be very distressing.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Traffic control – blocking off the area or managing vehicle traffic if the incident is outside.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63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Steps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Quickly analyze what is happening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Seek help if needed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Each staff will focus on one person separately.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Use verbal and nonverbal blending to calm each individual down.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Get the individuals to back away and engage with you (telling you what’s going on).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Direct each individual away from the area.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Use techniques for de-escalation and intervention outlined in this training.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Debrief with staff and management.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Document the incident. 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59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51"/>
            <a:ext cx="4495800" cy="838200"/>
          </a:xfrm>
        </p:spPr>
        <p:txBody>
          <a:bodyPr/>
          <a:lstStyle/>
          <a:p>
            <a:r>
              <a:rPr lang="en-US" sz="3600" dirty="0" smtClean="0">
                <a:latin typeface="Franklin Gothic Demi" panose="020B0703020102020204" pitchFamily="34" charset="0"/>
              </a:rPr>
              <a:t>Intervention Illustrated</a:t>
            </a:r>
            <a:endParaRPr lang="en-US" sz="3600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9" b="-724"/>
          <a:stretch/>
        </p:blipFill>
        <p:spPr>
          <a:xfrm>
            <a:off x="990600" y="930536"/>
            <a:ext cx="2252342" cy="586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1006736"/>
            <a:ext cx="377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Coordinate Intervention. Communicate with other staff.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454536"/>
            <a:ext cx="377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For safety, approach from behind and slightly to one side.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3812" y="3880372"/>
            <a:ext cx="3779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Each staff should focus on one person each, one on each side of the individuals if possible.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chemeClr val="tx2"/>
                </a:solidFill>
              </a:rPr>
              <a:t>Get individuals to break eye contact.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Use non-physical techniques for de-escalation and intervention.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Direct individuals away from each other in opposite directions.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45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Notification and Follow-up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Always report minor situations.</a:t>
            </a:r>
          </a:p>
          <a:p>
            <a:pPr marL="114300" indent="0">
              <a:buNone/>
            </a:pPr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Minor situations can be a “cry for help” and/or “warning signs” of bigger things to come!</a:t>
            </a:r>
          </a:p>
          <a:p>
            <a:pPr marL="114300" indent="0">
              <a:buNone/>
            </a:pPr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Minor situations can lead to major situations.</a:t>
            </a:r>
          </a:p>
          <a:p>
            <a:pPr marL="114300" indent="0">
              <a:buNone/>
            </a:pPr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After any confrontation, advise or direct the person to counseling or other supports, if possible.</a:t>
            </a:r>
          </a:p>
          <a:p>
            <a:pPr marL="114300" indent="0">
              <a:buNone/>
            </a:pPr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Always document every threatening event.</a:t>
            </a:r>
          </a:p>
          <a:p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Documentation will help all parties when evaluating re-occurring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86"/>
    </mc:Choice>
    <mc:Fallback xmlns="">
      <p:transition spd="slow" advTm="23386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sz="2600" dirty="0" smtClean="0">
                <a:solidFill>
                  <a:schemeClr val="tx2"/>
                </a:solidFill>
                <a:latin typeface="+mn-lt"/>
              </a:rPr>
              <a:t>If you find yourself in a threatening situation, remember:</a:t>
            </a:r>
          </a:p>
          <a:p>
            <a:pPr marL="114300" indent="0">
              <a:buNone/>
            </a:pPr>
            <a:endParaRPr lang="en-US" sz="1200" dirty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Listen. Hear the real “message” and repeat it  back with “understanding”!</a:t>
            </a:r>
            <a:endParaRPr lang="en-US" sz="1050" dirty="0" smtClean="0">
              <a:solidFill>
                <a:schemeClr val="tx2"/>
              </a:solidFill>
              <a:latin typeface="+mn-lt"/>
            </a:endParaRPr>
          </a:p>
          <a:p>
            <a:pPr lvl="1">
              <a:lnSpc>
                <a:spcPct val="170000"/>
              </a:lnSpc>
              <a:buClr>
                <a:schemeClr val="accent1"/>
              </a:buClr>
            </a:pPr>
            <a:r>
              <a:rPr lang="en-US" sz="2400" dirty="0">
                <a:solidFill>
                  <a:schemeClr val="tx2"/>
                </a:solidFill>
              </a:rPr>
              <a:t>Empathize!</a:t>
            </a:r>
          </a:p>
          <a:p>
            <a:pPr lvl="1">
              <a:lnSpc>
                <a:spcPct val="170000"/>
              </a:lnSpc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Be respectful when setting limits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170000"/>
              </a:lnSpc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Distract or divert the other person, if possible.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05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Try to re-focus him/her on something positive.</a:t>
            </a:r>
          </a:p>
          <a:p>
            <a:pPr marL="411480" lvl="1" indent="0">
              <a:buClr>
                <a:schemeClr val="accent1"/>
              </a:buClr>
              <a:buNone/>
            </a:pPr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Motivate him/her to seek help.</a:t>
            </a:r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pPr lvl="1">
              <a:lnSpc>
                <a:spcPct val="170000"/>
              </a:lnSpc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Give choices.</a:t>
            </a:r>
          </a:p>
          <a:p>
            <a:pPr lvl="1">
              <a:lnSpc>
                <a:spcPct val="170000"/>
              </a:lnSpc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Ask for help if needed.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411480" lvl="1" indent="0">
              <a:buClr>
                <a:schemeClr val="accent1"/>
              </a:buClr>
              <a:buNone/>
            </a:pPr>
            <a:endParaRPr lang="en-US" sz="1200" dirty="0" smtClean="0">
              <a:solidFill>
                <a:schemeClr val="tx2"/>
              </a:solidFill>
              <a:latin typeface="+mn-lt"/>
            </a:endParaRPr>
          </a:p>
          <a:p>
            <a:pPr lvl="1"/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26"/>
    </mc:Choice>
    <mc:Fallback xmlns="">
      <p:transition spd="slow" advTm="1882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97" y="304800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What is De-escalation?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5419"/>
            <a:ext cx="7696200" cy="4416552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De-escalation is aimed at calmly communicating with an agitated client in order to understand, manage and resolve their concerns.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>
                <a:solidFill>
                  <a:schemeClr val="tx2"/>
                </a:solidFill>
              </a:rPr>
              <a:t>Ultimately, these actions should help reduce the client’s agitation and potential for future aggression or </a:t>
            </a:r>
            <a:r>
              <a:rPr lang="en-US" dirty="0" smtClean="0">
                <a:solidFill>
                  <a:schemeClr val="tx2"/>
                </a:solidFill>
              </a:rPr>
              <a:t>issues. 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Without specialized training, we should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never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consider the use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physical force.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n-lt"/>
              </a:rPr>
              <a:t>	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6" name="Picture 4" descr="Image result for conversation bub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815" y="5232463"/>
            <a:ext cx="1538760" cy="11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onversation bub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85780"/>
            <a:ext cx="1600200" cy="121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onversation bubb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5825" y="5232462"/>
            <a:ext cx="1298575" cy="9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conversation bubb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37263"/>
            <a:ext cx="1143000" cy="8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onversation bubb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4661" y="5410200"/>
            <a:ext cx="930813" cy="6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conversation bubb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55859"/>
            <a:ext cx="819297" cy="6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2"/>
    </mc:Choice>
    <mc:Fallback xmlns="">
      <p:transition spd="slow" advTm="2187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>
                <a:ea typeface="ＭＳ Ｐゴシック" pitchFamily="34" charset="-128"/>
              </a:rPr>
              <a:t>Key Concepts to Keep in Mind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en-US" dirty="0">
                <a:solidFill>
                  <a:schemeClr val="bg2"/>
                </a:solidFill>
              </a:rPr>
              <a:t>De-escalation techniques are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ABNORMAL; </a:t>
            </a:r>
            <a:r>
              <a:rPr lang="en-US" dirty="0">
                <a:solidFill>
                  <a:schemeClr val="bg2"/>
                </a:solidFill>
              </a:rPr>
              <a:t>w</a:t>
            </a:r>
            <a:r>
              <a:rPr lang="en-US" dirty="0" smtClean="0">
                <a:solidFill>
                  <a:schemeClr val="bg2"/>
                </a:solidFill>
              </a:rPr>
              <a:t>e </a:t>
            </a:r>
            <a:r>
              <a:rPr lang="en-US" dirty="0">
                <a:solidFill>
                  <a:schemeClr val="bg2"/>
                </a:solidFill>
              </a:rPr>
              <a:t>are driven to freeze, fight or flee when scared.  However, in de-escalation,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 can do none of these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109728" indent="0"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>
              <a:buFont typeface="Georgia"/>
              <a:buChar char="•"/>
              <a:defRPr/>
            </a:pPr>
            <a:r>
              <a:rPr lang="en-US" dirty="0">
                <a:solidFill>
                  <a:schemeClr val="bg2"/>
                </a:solidFill>
              </a:rPr>
              <a:t>Reasoning with an enraged person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dirty="0">
                <a:solidFill>
                  <a:schemeClr val="bg2"/>
                </a:solidFill>
              </a:rPr>
              <a:t> possible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marL="365760" indent="-256032">
              <a:buFont typeface="Georgia"/>
              <a:buChar char="•"/>
              <a:defRPr/>
            </a:pPr>
            <a:endParaRPr lang="en-US" dirty="0">
              <a:solidFill>
                <a:schemeClr val="bg2"/>
              </a:solidFill>
            </a:endParaRPr>
          </a:p>
          <a:p>
            <a:pPr marL="365760" indent="-256032">
              <a:buFont typeface="Georgia"/>
              <a:buChar char="•"/>
              <a:defRPr/>
            </a:pP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en-US" dirty="0">
                <a:solidFill>
                  <a:schemeClr val="bg2"/>
                </a:solidFill>
              </a:rPr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MOST IMPORTANT </a:t>
            </a:r>
            <a:r>
              <a:rPr lang="en-US" dirty="0">
                <a:solidFill>
                  <a:schemeClr val="bg2"/>
                </a:solidFill>
              </a:rPr>
              <a:t>objective is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reduce the level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agitation </a:t>
            </a:r>
            <a:r>
              <a:rPr lang="en-US" dirty="0">
                <a:solidFill>
                  <a:schemeClr val="bg2"/>
                </a:solidFill>
              </a:rPr>
              <a:t>so that discussion becomes possible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marL="365760" indent="-256032">
              <a:buFont typeface="Georgia"/>
              <a:buChar char="•"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marL="365760" indent="-256032">
              <a:buFont typeface="Georgia"/>
              <a:buChar char="•"/>
              <a:defRPr/>
            </a:pPr>
            <a:r>
              <a:rPr lang="en-US" b="1" dirty="0" smtClean="0">
                <a:solidFill>
                  <a:schemeClr val="bg2"/>
                </a:solidFill>
              </a:rPr>
              <a:t>Remember to approach each situation with 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Trauma Informed </a:t>
            </a:r>
            <a:r>
              <a:rPr lang="en-US" b="1" dirty="0" smtClean="0">
                <a:solidFill>
                  <a:schemeClr val="bg2"/>
                </a:solidFill>
              </a:rPr>
              <a:t>mindset. </a:t>
            </a:r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De-escalation Tactics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Some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Tactics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 are:</a:t>
            </a:r>
          </a:p>
          <a:p>
            <a:pPr lvl="1">
              <a:spcAft>
                <a:spcPts val="1000"/>
              </a:spcAft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Simply listening</a:t>
            </a:r>
          </a:p>
          <a:p>
            <a:pPr lvl="1">
              <a:spcAft>
                <a:spcPts val="1000"/>
              </a:spcAft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Distracting the other person</a:t>
            </a:r>
          </a:p>
          <a:p>
            <a:pPr lvl="1">
              <a:spcAft>
                <a:spcPts val="1000"/>
              </a:spcAft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Re-focusing the other person on something positive</a:t>
            </a:r>
          </a:p>
          <a:p>
            <a:pPr lvl="1">
              <a:spcAft>
                <a:spcPts val="1000"/>
              </a:spcAft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Changing the subject</a:t>
            </a:r>
          </a:p>
          <a:p>
            <a:pPr lvl="1">
              <a:spcAft>
                <a:spcPts val="1000"/>
              </a:spcAft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Motivating the other person</a:t>
            </a:r>
          </a:p>
          <a:p>
            <a:pPr lvl="1">
              <a:spcAft>
                <a:spcPts val="1000"/>
              </a:spcAft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Empathizing with the other person</a:t>
            </a:r>
          </a:p>
          <a:p>
            <a:pPr lvl="1">
              <a:spcAft>
                <a:spcPts val="1000"/>
              </a:spcAft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Giving choices</a:t>
            </a:r>
          </a:p>
          <a:p>
            <a:pPr lvl="1">
              <a:spcAft>
                <a:spcPts val="1000"/>
              </a:spcAft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Setting limits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9"/>
    </mc:Choice>
    <mc:Fallback xmlns="">
      <p:transition spd="slow" advTm="1719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620000" cy="1143000"/>
          </a:xfrm>
        </p:spPr>
        <p:txBody>
          <a:bodyPr/>
          <a:lstStyle/>
          <a:p>
            <a:r>
              <a:rPr lang="en-US" sz="4400" dirty="0" smtClean="0"/>
              <a:t>De-escalating Effectively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93761"/>
            <a:ext cx="4076700" cy="209073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n-lt"/>
              </a:rPr>
              <a:t>To verbally de-escalate another person, you must open as many clear lines of communication as possible.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+mn-lt"/>
              </a:rPr>
              <a:t>Both you and the other person must listen to each other and have no barriers.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r="3713"/>
          <a:stretch/>
        </p:blipFill>
        <p:spPr bwMode="auto">
          <a:xfrm>
            <a:off x="533400" y="1203286"/>
            <a:ext cx="3429000" cy="19542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114" y="3352800"/>
            <a:ext cx="8011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Barriers to Communication </a:t>
            </a:r>
            <a:r>
              <a:rPr lang="en-US" dirty="0">
                <a:solidFill>
                  <a:schemeClr val="tx2"/>
                </a:solidFill>
              </a:rPr>
              <a:t>are the things that keep the meaning of what is being said from being </a:t>
            </a:r>
            <a:r>
              <a:rPr lang="en-US" dirty="0" smtClean="0">
                <a:solidFill>
                  <a:schemeClr val="tx2"/>
                </a:solidFill>
              </a:rPr>
              <a:t>heard. Common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Communication Barriers </a:t>
            </a:r>
            <a:r>
              <a:rPr lang="en-US" dirty="0" smtClean="0">
                <a:solidFill>
                  <a:schemeClr val="bg2"/>
                </a:solidFill>
              </a:rPr>
              <a:t>include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Pre-judging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Not Listening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Criticizing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Name-calling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Engaging in power struggles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Ordering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Threatening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Minimizing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Arguing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3"/>
    </mc:Choice>
    <mc:Fallback xmlns="">
      <p:transition spd="slow" advTm="2829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54429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4400" dirty="0" smtClean="0">
                <a:ea typeface="ＭＳ Ｐゴシック" pitchFamily="34" charset="-128"/>
              </a:rPr>
              <a:t>Keeping Situations From Escalating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19200"/>
            <a:ext cx="5532991" cy="54102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3000" dirty="0">
                <a:solidFill>
                  <a:schemeClr val="bg2"/>
                </a:solidFill>
              </a:rPr>
              <a:t>Take a deep breath… It will help you calm down</a:t>
            </a:r>
            <a:r>
              <a:rPr lang="en-US" altLang="en-US" sz="3000" dirty="0" smtClean="0">
                <a:solidFill>
                  <a:schemeClr val="bg2"/>
                </a:solidFill>
              </a:rPr>
              <a:t>.</a:t>
            </a:r>
          </a:p>
          <a:p>
            <a:pPr marL="114300" indent="0">
              <a:buNone/>
            </a:pPr>
            <a:endParaRPr lang="en-US" altLang="en-US" sz="15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3000" dirty="0">
                <a:solidFill>
                  <a:schemeClr val="bg2"/>
                </a:solidFill>
                <a:ea typeface="ＭＳ Ｐゴシック" pitchFamily="34" charset="-128"/>
              </a:rPr>
              <a:t>Focus on appearing calm, centered and self-assured even if you don’</a:t>
            </a:r>
            <a:r>
              <a:rPr lang="en-US" altLang="ja-JP" sz="3000" dirty="0">
                <a:solidFill>
                  <a:schemeClr val="bg2"/>
                </a:solidFill>
                <a:ea typeface="ＭＳ Ｐゴシック" pitchFamily="34" charset="-128"/>
              </a:rPr>
              <a:t>t feel it.  Signs of anxiety can make the client feel anxious and unsafe, which can escalate aggression</a:t>
            </a:r>
            <a:r>
              <a:rPr lang="en-US" altLang="ja-JP" sz="3000" dirty="0" smtClean="0">
                <a:solidFill>
                  <a:schemeClr val="bg2"/>
                </a:solidFill>
                <a:ea typeface="ＭＳ Ｐゴシック" pitchFamily="34" charset="-128"/>
              </a:rPr>
              <a:t>.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altLang="ja-JP" sz="900" dirty="0">
              <a:solidFill>
                <a:schemeClr val="bg2"/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en-US" sz="3000" dirty="0">
                <a:solidFill>
                  <a:schemeClr val="bg2"/>
                </a:solidFill>
                <a:ea typeface="ＭＳ Ｐゴシック" pitchFamily="34" charset="-128"/>
              </a:rPr>
              <a:t>Use a calm, low </a:t>
            </a:r>
            <a:r>
              <a:rPr lang="en-US" altLang="en-US" sz="3000" dirty="0" smtClean="0">
                <a:solidFill>
                  <a:schemeClr val="bg2"/>
                </a:solidFill>
                <a:ea typeface="ＭＳ Ｐゴシック" pitchFamily="34" charset="-128"/>
              </a:rPr>
              <a:t>monotonous </a:t>
            </a:r>
            <a:r>
              <a:rPr lang="en-US" altLang="en-US" sz="3000" dirty="0">
                <a:solidFill>
                  <a:schemeClr val="bg2"/>
                </a:solidFill>
                <a:ea typeface="ＭＳ Ｐゴシック" pitchFamily="34" charset="-128"/>
              </a:rPr>
              <a:t>tone of voice </a:t>
            </a:r>
            <a:r>
              <a:rPr lang="en-US" altLang="en-US" sz="30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(normal tendency is to have a high-pitched, tight voice when scared</a:t>
            </a:r>
            <a:r>
              <a:rPr lang="en-US" altLang="en-US" sz="3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altLang="en-US" sz="1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en-US" sz="3000" dirty="0">
                <a:solidFill>
                  <a:schemeClr val="bg2"/>
                </a:solidFill>
                <a:ea typeface="ＭＳ Ｐゴシック" pitchFamily="34" charset="-128"/>
              </a:rPr>
              <a:t>If you have time, </a:t>
            </a:r>
            <a:r>
              <a:rPr lang="en-US" altLang="en-US" sz="3000" dirty="0" smtClean="0">
                <a:solidFill>
                  <a:schemeClr val="bg2"/>
                </a:solidFill>
                <a:ea typeface="ＭＳ Ｐゴシック" pitchFamily="34" charset="-128"/>
              </a:rPr>
              <a:t>remove </a:t>
            </a:r>
            <a:r>
              <a:rPr lang="en-US" altLang="en-US" sz="3000" dirty="0">
                <a:solidFill>
                  <a:schemeClr val="bg2"/>
                </a:solidFill>
                <a:ea typeface="ＭＳ Ｐゴシック" pitchFamily="34" charset="-128"/>
              </a:rPr>
              <a:t>necktie, scarf, hanging jewelry, religious or political symbols before you see the client </a:t>
            </a:r>
            <a:r>
              <a:rPr lang="en-US" altLang="en-US" sz="30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(not in front of him/her</a:t>
            </a:r>
            <a:r>
              <a:rPr lang="en-US" altLang="en-US" sz="3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).</a:t>
            </a:r>
            <a:endParaRPr lang="en-US" altLang="en-US" sz="30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4098" name="Picture 2" descr="Image result for calm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2" r="36572"/>
          <a:stretch/>
        </p:blipFill>
        <p:spPr bwMode="auto">
          <a:xfrm>
            <a:off x="217714" y="1219200"/>
            <a:ext cx="2468008" cy="48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Ask for Help!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Alert someone else as soon as possible.  (No help will arrive until someone else knows your situation).</a:t>
            </a:r>
          </a:p>
          <a:p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Two heads are always better than one.</a:t>
            </a:r>
          </a:p>
          <a:p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There is safety in numbers.</a:t>
            </a:r>
          </a:p>
          <a:p>
            <a:endParaRPr lang="en-US" sz="2000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It will be beneficial to have a witness, if the situation deteriorates and someone is injured.</a:t>
            </a:r>
          </a:p>
        </p:txBody>
      </p:sp>
      <p:sp>
        <p:nvSpPr>
          <p:cNvPr id="4" name="AutoShape 2" descr="Image result for Help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elp"/>
          <p:cNvSpPr>
            <a:spLocks noChangeAspect="1" noChangeArrowheads="1"/>
          </p:cNvSpPr>
          <p:nvPr/>
        </p:nvSpPr>
        <p:spPr bwMode="auto">
          <a:xfrm>
            <a:off x="307975" y="-21859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Help"/>
          <p:cNvSpPr>
            <a:spLocks noChangeAspect="1" noChangeArrowheads="1"/>
          </p:cNvSpPr>
          <p:nvPr/>
        </p:nvSpPr>
        <p:spPr bwMode="auto">
          <a:xfrm>
            <a:off x="460375" y="-20335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Help"/>
          <p:cNvSpPr>
            <a:spLocks noChangeAspect="1" noChangeArrowheads="1"/>
          </p:cNvSpPr>
          <p:nvPr/>
        </p:nvSpPr>
        <p:spPr bwMode="auto">
          <a:xfrm>
            <a:off x="612775" y="-18811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4585"/>
            <a:ext cx="18256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12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21"/>
    </mc:Choice>
    <mc:Fallback xmlns="">
      <p:transition spd="slow" advTm="1892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2">
      <a:dk1>
        <a:sysClr val="windowText" lastClr="000000"/>
      </a:dk1>
      <a:lt1>
        <a:sysClr val="window" lastClr="FFFFFF"/>
      </a:lt1>
      <a:dk2>
        <a:srgbClr val="648085"/>
      </a:dk2>
      <a:lt2>
        <a:srgbClr val="648085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1661</TotalTime>
  <Words>2507</Words>
  <Application>Microsoft Office PowerPoint</Application>
  <PresentationFormat>On-screen Show (4:3)</PresentationFormat>
  <Paragraphs>323</Paragraphs>
  <Slides>38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Adjacency</vt:lpstr>
      <vt:lpstr>Effective De-escalation: Behavior Management Techniques </vt:lpstr>
      <vt:lpstr>Goals of this Information:</vt:lpstr>
      <vt:lpstr>The Approach</vt:lpstr>
      <vt:lpstr>What is De-escalation?</vt:lpstr>
      <vt:lpstr>Key Concepts to Keep in Mind</vt:lpstr>
      <vt:lpstr>De-escalation Tactics</vt:lpstr>
      <vt:lpstr>De-escalating Effectively</vt:lpstr>
      <vt:lpstr>Keeping Situations From Escalating</vt:lpstr>
      <vt:lpstr>Ask for Help!</vt:lpstr>
      <vt:lpstr>Listening</vt:lpstr>
      <vt:lpstr>Be an Empathetic Listener</vt:lpstr>
      <vt:lpstr>Use of Your Voice</vt:lpstr>
      <vt:lpstr>Tone of Your Voice</vt:lpstr>
      <vt:lpstr>“Inflection of Voice” Examples:</vt:lpstr>
      <vt:lpstr>Intro to Body Language</vt:lpstr>
      <vt:lpstr>Body Language Basics</vt:lpstr>
      <vt:lpstr>Body Language Basics</vt:lpstr>
      <vt:lpstr>Body Language: What Are You Saying? </vt:lpstr>
      <vt:lpstr>Body Language: Eyes</vt:lpstr>
      <vt:lpstr>Body Language: Physical Stance</vt:lpstr>
      <vt:lpstr>Body Language: Personal Space</vt:lpstr>
      <vt:lpstr>Reminders: </vt:lpstr>
      <vt:lpstr>The De-escalation discussion</vt:lpstr>
      <vt:lpstr>The De-escalation Discussion</vt:lpstr>
      <vt:lpstr>De-escalating Positively</vt:lpstr>
      <vt:lpstr>Being Firm, but Fair</vt:lpstr>
      <vt:lpstr>Firm, but Fair (cont)</vt:lpstr>
      <vt:lpstr>Avoid Power Struggles</vt:lpstr>
      <vt:lpstr>The Strength Within</vt:lpstr>
      <vt:lpstr>Things NOT to do!</vt:lpstr>
      <vt:lpstr>Physical Force</vt:lpstr>
      <vt:lpstr>Nonphysical interventions</vt:lpstr>
      <vt:lpstr>Partner Up </vt:lpstr>
      <vt:lpstr>Be a Helper </vt:lpstr>
      <vt:lpstr>Intervention Steps </vt:lpstr>
      <vt:lpstr>Intervention Illustrated</vt:lpstr>
      <vt:lpstr>Notification and Follow-up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Verbal De-escalation</dc:title>
  <dc:creator>Lisa Sinnott - Lourdes</dc:creator>
  <cp:lastModifiedBy>sgoins</cp:lastModifiedBy>
  <cp:revision>62</cp:revision>
  <cp:lastPrinted>2012-12-21T15:28:45Z</cp:lastPrinted>
  <dcterms:created xsi:type="dcterms:W3CDTF">2012-11-27T14:13:31Z</dcterms:created>
  <dcterms:modified xsi:type="dcterms:W3CDTF">2018-08-31T18:31:31Z</dcterms:modified>
</cp:coreProperties>
</file>